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9" r:id="rId3"/>
    <p:sldId id="278" r:id="rId4"/>
    <p:sldId id="283" r:id="rId5"/>
    <p:sldId id="279" r:id="rId6"/>
    <p:sldId id="284" r:id="rId7"/>
    <p:sldId id="281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77" r:id="rId18"/>
    <p:sldId id="295" r:id="rId19"/>
    <p:sldId id="280" r:id="rId20"/>
    <p:sldId id="298" r:id="rId21"/>
    <p:sldId id="299" r:id="rId2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">
          <p15:clr>
            <a:srgbClr val="A4A3A4"/>
          </p15:clr>
        </p15:guide>
        <p15:guide id="2" pos="2620">
          <p15:clr>
            <a:srgbClr val="A4A3A4"/>
          </p15:clr>
        </p15:guide>
        <p15:guide id="3" orient="horz" pos="3117">
          <p15:clr>
            <a:srgbClr val="A4A3A4"/>
          </p15:clr>
        </p15:guide>
        <p15:guide id="4" pos="226">
          <p15:clr>
            <a:srgbClr val="A4A3A4"/>
          </p15:clr>
        </p15:guide>
        <p15:guide id="5" pos="55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234577"/>
    <a:srgbClr val="CBB067"/>
    <a:srgbClr val="EFEFEF"/>
    <a:srgbClr val="2A528D"/>
    <a:srgbClr val="021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835" y="50"/>
      </p:cViewPr>
      <p:guideLst>
        <p:guide orient="horz" pos="123"/>
        <p:guide pos="2620"/>
        <p:guide orient="horz" pos="3117"/>
        <p:guide pos="226"/>
        <p:guide pos="5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5252F-7882-4A55-9448-CEBD69C6DF77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830FC-0E18-408B-B12D-E842F20CBF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621F3-E423-47C7-9CEF-E330BA2AEE61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666B0-01E7-46AD-98AA-8BC39208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61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 rot="19528099">
            <a:off x="827120" y="2010972"/>
            <a:ext cx="1767552" cy="176755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 rot="861685">
            <a:off x="2371231" y="2267362"/>
            <a:ext cx="1452874" cy="145287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 rot="722212">
            <a:off x="2312812" y="3523790"/>
            <a:ext cx="923948" cy="92394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 rot="21192118">
            <a:off x="976223" y="3466384"/>
            <a:ext cx="1352445" cy="13524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050C6-0429-40F0-B4C3-44AC078E572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D7988-6EC1-47FF-A9B2-68BE3041C9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79318" y="996855"/>
            <a:ext cx="4867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</a:rPr>
              <a:t>Graph Embedding</a:t>
            </a:r>
            <a:endParaRPr lang="zh-CN" altLang="en-US" sz="4000" b="1" dirty="0">
              <a:solidFill>
                <a:srgbClr val="234577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64006" y="343875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邓婕文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396763" y="170474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5AF06AF-9758-4167-958D-FFC99D0F6B27}"/>
              </a:ext>
            </a:extLst>
          </p:cNvPr>
          <p:cNvSpPr txBox="1"/>
          <p:nvPr/>
        </p:nvSpPr>
        <p:spPr>
          <a:xfrm>
            <a:off x="3980906" y="3746536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222" y="7294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4237" y="39599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59350" y="515926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9642E-5671-4D27-859D-AA3811F6ADFC}"/>
              </a:ext>
            </a:extLst>
          </p:cNvPr>
          <p:cNvSpPr/>
          <p:nvPr/>
        </p:nvSpPr>
        <p:spPr>
          <a:xfrm>
            <a:off x="781732" y="1058904"/>
            <a:ext cx="6941330" cy="115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用算法得到节点的向量表示，来对节点进行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词类比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文档分类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，以此来进行算法评估。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词类比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给定一个单词对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a,b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和一个单词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，任务的目的是发现一个单词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，使得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之间的关系类似于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之间的关系。例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woman - man = queen - king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woman – man + king = queen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实验中用到了两类词类比：语义和句法。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0D01D9-11FD-420C-A5F7-A35980055145}"/>
              </a:ext>
            </a:extLst>
          </p:cNvPr>
          <p:cNvSpPr txBox="1"/>
          <p:nvPr/>
        </p:nvSpPr>
        <p:spPr>
          <a:xfrm>
            <a:off x="624968" y="82148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Language Network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7F70D9-06F0-4453-8A76-186FE662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56" y="2571750"/>
            <a:ext cx="5368842" cy="19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7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222" y="7294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4237" y="39599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59350" y="515926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9642E-5671-4D27-859D-AA3811F6ADFC}"/>
              </a:ext>
            </a:extLst>
          </p:cNvPr>
          <p:cNvSpPr/>
          <p:nvPr/>
        </p:nvSpPr>
        <p:spPr>
          <a:xfrm>
            <a:off x="781732" y="1058904"/>
            <a:ext cx="6941330" cy="144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文档分类：</a:t>
            </a:r>
            <a:endParaRPr lang="en-US" altLang="zh-CN" sz="1200" b="1" dirty="0">
              <a:solidFill>
                <a:srgbClr val="C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取文档中的单词向量表示的平均值作为文档向量；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在实验中，随机抽取不同百分比的有标签的文件进行训练，其余的则用于评估， 结果在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次不同的运行中取平均值；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分类指标使用了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Micro-F1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Macro-F1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0D01D9-11FD-420C-A5F7-A35980055145}"/>
              </a:ext>
            </a:extLst>
          </p:cNvPr>
          <p:cNvSpPr txBox="1"/>
          <p:nvPr/>
        </p:nvSpPr>
        <p:spPr>
          <a:xfrm>
            <a:off x="624968" y="82148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Language Network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9000B-B29C-4E25-80DD-3EFA9B16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5" y="2501158"/>
            <a:ext cx="6436224" cy="25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222" y="7294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4237" y="39599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59350" y="515926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9642E-5671-4D27-859D-AA3811F6ADFC}"/>
              </a:ext>
            </a:extLst>
          </p:cNvPr>
          <p:cNvSpPr/>
          <p:nvPr/>
        </p:nvSpPr>
        <p:spPr>
          <a:xfrm>
            <a:off x="781732" y="1058904"/>
            <a:ext cx="6941330" cy="115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Flicker</a:t>
            </a:r>
            <a:r>
              <a:rPr lang="zh-CN" altLang="en-US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网络：</a:t>
            </a:r>
            <a:endParaRPr lang="en-US" altLang="zh-CN" sz="1200" b="1" dirty="0">
              <a:solidFill>
                <a:srgbClr val="C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将每个节点分配到一个或多个社区，通过多标签分类任务来评估算法；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实验中，随机抽样不同比例的顶点进行训练，其余部分用于评估，结果在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次不同的运行中取平均值。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0D01D9-11FD-420C-A5F7-A35980055145}"/>
              </a:ext>
            </a:extLst>
          </p:cNvPr>
          <p:cNvSpPr txBox="1"/>
          <p:nvPr/>
        </p:nvSpPr>
        <p:spPr>
          <a:xfrm>
            <a:off x="624968" y="821480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Social Network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20D634-EDB1-44CB-8507-20DEE4BE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9" y="2298276"/>
            <a:ext cx="7450058" cy="23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222" y="7294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4237" y="39599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59350" y="515926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9642E-5671-4D27-859D-AA3811F6ADFC}"/>
              </a:ext>
            </a:extLst>
          </p:cNvPr>
          <p:cNvSpPr/>
          <p:nvPr/>
        </p:nvSpPr>
        <p:spPr>
          <a:xfrm>
            <a:off x="781732" y="1058904"/>
            <a:ext cx="6941330" cy="115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zh-CN" altLang="en-US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网络：</a:t>
            </a:r>
            <a:endParaRPr lang="en-US" altLang="zh-CN" sz="1200" b="1" dirty="0">
              <a:solidFill>
                <a:srgbClr val="C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YouTube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网络非常稀疏，节点的平均度数低；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在重构图中，为了丰富节点的邻居，使用广度优先搜索策略扩展每个顶点的邻域，即递归地添加邻居的邻居，直到扩展邻域的大小达到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个节点。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0D01D9-11FD-420C-A5F7-A35980055145}"/>
              </a:ext>
            </a:extLst>
          </p:cNvPr>
          <p:cNvSpPr txBox="1"/>
          <p:nvPr/>
        </p:nvSpPr>
        <p:spPr>
          <a:xfrm>
            <a:off x="624968" y="821480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Social Network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DD47E2-BC20-47ED-A360-4A9BAF3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57" y="2318615"/>
            <a:ext cx="6555391" cy="25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222" y="7294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4237" y="39599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59350" y="515926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Results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9642E-5671-4D27-859D-AA3811F6ADFC}"/>
              </a:ext>
            </a:extLst>
          </p:cNvPr>
          <p:cNvSpPr/>
          <p:nvPr/>
        </p:nvSpPr>
        <p:spPr>
          <a:xfrm>
            <a:off x="781732" y="1022188"/>
            <a:ext cx="6941330" cy="33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DBLP(Author Citation)</a:t>
            </a:r>
            <a:r>
              <a:rPr lang="zh-CN" altLang="en-US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网络：</a:t>
            </a:r>
            <a:endParaRPr lang="en-US" altLang="zh-CN" sz="1200" b="1" dirty="0">
              <a:solidFill>
                <a:srgbClr val="C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0D01D9-11FD-420C-A5F7-A35980055145}"/>
              </a:ext>
            </a:extLst>
          </p:cNvPr>
          <p:cNvSpPr txBox="1"/>
          <p:nvPr/>
        </p:nvSpPr>
        <p:spPr>
          <a:xfrm>
            <a:off x="624968" y="82148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Citation Network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677C79-8596-46F4-BFF9-0C792398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2" y="1386156"/>
            <a:ext cx="7499396" cy="16787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20DB2B-5745-41E4-BAEC-18A61D898FF6}"/>
              </a:ext>
            </a:extLst>
          </p:cNvPr>
          <p:cNvSpPr/>
          <p:nvPr/>
        </p:nvSpPr>
        <p:spPr>
          <a:xfrm>
            <a:off x="781732" y="3064862"/>
            <a:ext cx="6941330" cy="33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DBLP(</a:t>
            </a:r>
            <a:r>
              <a:rPr lang="en-US" altLang="zh-CN" sz="1200" b="1" dirty="0" err="1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PaperCitation</a:t>
            </a:r>
            <a:r>
              <a:rPr lang="en-US" altLang="zh-CN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200" b="1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网络：</a:t>
            </a:r>
            <a:endParaRPr lang="en-US" altLang="zh-CN" sz="1200" b="1" dirty="0">
              <a:solidFill>
                <a:srgbClr val="C0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87F060-BB05-41A7-AA0E-857041D4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33" y="3446236"/>
            <a:ext cx="7539966" cy="15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5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222" y="7294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4237" y="39599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59350" y="515926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Network Layouts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9642E-5671-4D27-859D-AA3811F6ADFC}"/>
              </a:ext>
            </a:extLst>
          </p:cNvPr>
          <p:cNvSpPr/>
          <p:nvPr/>
        </p:nvSpPr>
        <p:spPr>
          <a:xfrm>
            <a:off x="758707" y="1108695"/>
            <a:ext cx="69413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从数据挖掘、机器学习、计算机视觉研究领域选出</a:t>
            </a:r>
            <a:r>
              <a:rPr lang="en-US" altLang="zh-CN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18,561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位作者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207,074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条边缘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0D01D9-11FD-420C-A5F7-A35980055145}"/>
              </a:ext>
            </a:extLst>
          </p:cNvPr>
          <p:cNvSpPr txBox="1"/>
          <p:nvPr/>
        </p:nvSpPr>
        <p:spPr>
          <a:xfrm>
            <a:off x="601943" y="90798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网络构建</a:t>
            </a:r>
            <a:endParaRPr lang="en-US" altLang="zh-CN" sz="1200" b="1" dirty="0">
              <a:solidFill>
                <a:srgbClr val="234577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7F85F2-E9A8-4C19-B457-6C029B09ACEA}"/>
              </a:ext>
            </a:extLst>
          </p:cNvPr>
          <p:cNvSpPr/>
          <p:nvPr/>
        </p:nvSpPr>
        <p:spPr>
          <a:xfrm>
            <a:off x="758707" y="1632776"/>
            <a:ext cx="6941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首先使用不同的嵌入方法将合作网络映射到一个低维空间，然后用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t-SNE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包进一步将顶点的低维向量映射到二维空间。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06ADB4-894E-4885-9CFB-F33942B35CE1}"/>
              </a:ext>
            </a:extLst>
          </p:cNvPr>
          <p:cNvSpPr txBox="1"/>
          <p:nvPr/>
        </p:nvSpPr>
        <p:spPr>
          <a:xfrm>
            <a:off x="601943" y="143206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实验方案</a:t>
            </a:r>
            <a:endParaRPr lang="en-US" altLang="zh-CN" sz="1200" b="1" dirty="0">
              <a:solidFill>
                <a:srgbClr val="234577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D14695-533B-4A23-BC9E-C37D5809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2" y="2407029"/>
            <a:ext cx="8081586" cy="239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222" y="7294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4237" y="39599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53457" y="596038"/>
            <a:ext cx="3288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altLang="zh-CN" sz="1400" b="1" dirty="0" err="1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Network Sparsity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FE706F-7866-4A19-B913-A516F381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49" y="939047"/>
            <a:ext cx="3185198" cy="17580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E0755-E206-43EF-8384-7C6A58F7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41" y="3154337"/>
            <a:ext cx="3333593" cy="18584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ED1C570-625A-4432-A7C2-5FEA27DFC0E3}"/>
              </a:ext>
            </a:extLst>
          </p:cNvPr>
          <p:cNvSpPr txBox="1"/>
          <p:nvPr/>
        </p:nvSpPr>
        <p:spPr>
          <a:xfrm>
            <a:off x="359350" y="2730660"/>
            <a:ext cx="2129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Parameter Sensitivity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CDED78-4EFD-488A-A80E-02EA5CCFA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76" y="2016269"/>
            <a:ext cx="3497668" cy="18584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30C3AD-0EF9-424C-856D-20F0D1D9709E}"/>
              </a:ext>
            </a:extLst>
          </p:cNvPr>
          <p:cNvSpPr txBox="1"/>
          <p:nvPr/>
        </p:nvSpPr>
        <p:spPr>
          <a:xfrm>
            <a:off x="5082668" y="1592593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48533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39720" y="1637000"/>
            <a:ext cx="1602880" cy="1428322"/>
            <a:chOff x="349282" y="1809425"/>
            <a:chExt cx="1524649" cy="1524649"/>
          </a:xfrm>
        </p:grpSpPr>
        <p:grpSp>
          <p:nvGrpSpPr>
            <p:cNvPr id="4" name="组合 3"/>
            <p:cNvGrpSpPr/>
            <p:nvPr/>
          </p:nvGrpSpPr>
          <p:grpSpPr>
            <a:xfrm>
              <a:off x="349282" y="1809425"/>
              <a:ext cx="1524649" cy="152464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558453" y="2069810"/>
              <a:ext cx="1106306" cy="985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rgbClr val="234577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+mn-ea"/>
                </a:rPr>
                <a:t>02</a:t>
              </a:r>
              <a:endParaRPr lang="zh-CN" altLang="en-US" sz="5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</a:endParaRPr>
            </a:p>
          </p:txBody>
        </p:sp>
      </p:grpSp>
      <p:cxnSp>
        <p:nvCxnSpPr>
          <p:cNvPr id="10" name="直接连接符 9"/>
          <p:cNvCxnSpPr>
            <a:cxnSpLocks/>
          </p:cNvCxnSpPr>
          <p:nvPr/>
        </p:nvCxnSpPr>
        <p:spPr>
          <a:xfrm>
            <a:off x="2338230" y="1999649"/>
            <a:ext cx="0" cy="7374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500911" y="2014409"/>
            <a:ext cx="602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Multi-View Spatial-Temporal Network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Taxi Demand Prediction</a:t>
            </a:r>
          </a:p>
        </p:txBody>
      </p:sp>
    </p:spTree>
    <p:extLst>
      <p:ext uri="{BB962C8B-B14F-4D97-AF65-F5344CB8AC3E}">
        <p14:creationId xmlns:p14="http://schemas.microsoft.com/office/powerpoint/2010/main" val="3676766316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E0A6AF-0F12-465A-AD77-6EE5AE693135}"/>
              </a:ext>
            </a:extLst>
          </p:cNvPr>
          <p:cNvSpPr txBox="1"/>
          <p:nvPr/>
        </p:nvSpPr>
        <p:spPr>
          <a:xfrm>
            <a:off x="958152" y="1071189"/>
            <a:ext cx="697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on traffic prediction have only considered </a:t>
            </a:r>
            <a:r>
              <a:rPr lang="en-US" altLang="zh-CN" sz="1200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spatial relation 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(e.g., using CNN) or </a:t>
            </a:r>
            <a:r>
              <a:rPr lang="en-US" altLang="zh-CN" sz="1200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temporal relation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(e.g., using LSTM) </a:t>
            </a:r>
            <a:r>
              <a:rPr lang="en-US" altLang="zh-CN" sz="1200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941A67-658C-4B8B-AB05-C73F0216938B}"/>
              </a:ext>
            </a:extLst>
          </p:cNvPr>
          <p:cNvSpPr txBox="1"/>
          <p:nvPr/>
        </p:nvSpPr>
        <p:spPr>
          <a:xfrm>
            <a:off x="958151" y="761686"/>
            <a:ext cx="6445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Traditional demand prediction methods mostly rely on </a:t>
            </a:r>
            <a:r>
              <a:rPr lang="en-US" altLang="zh-CN" sz="1200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 series forecasting techniques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841185-6EB0-4AD1-980E-31F42057F798}"/>
              </a:ext>
            </a:extLst>
          </p:cNvPr>
          <p:cNvSpPr txBox="1"/>
          <p:nvPr/>
        </p:nvSpPr>
        <p:spPr>
          <a:xfrm>
            <a:off x="958153" y="1541439"/>
            <a:ext cx="663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Deep Multi-View Spatial-Temporal Network (DMVST-Net) framework to model </a:t>
            </a:r>
            <a:r>
              <a:rPr lang="en-US" altLang="zh-CN" sz="1200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both spatial and temporal relations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55CECA-AFE0-4256-BDF9-131DA609886F}"/>
              </a:ext>
            </a:extLst>
          </p:cNvPr>
          <p:cNvSpPr/>
          <p:nvPr/>
        </p:nvSpPr>
        <p:spPr>
          <a:xfrm>
            <a:off x="860128" y="858627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EE42C3-A682-4B09-AAB7-CCD0C26A2DE5}"/>
              </a:ext>
            </a:extLst>
          </p:cNvPr>
          <p:cNvSpPr/>
          <p:nvPr/>
        </p:nvSpPr>
        <p:spPr>
          <a:xfrm>
            <a:off x="860127" y="1161996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1C623C-D0B6-4B16-99D3-81A753A8319A}"/>
              </a:ext>
            </a:extLst>
          </p:cNvPr>
          <p:cNvSpPr/>
          <p:nvPr/>
        </p:nvSpPr>
        <p:spPr>
          <a:xfrm>
            <a:off x="860127" y="1632245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6F3D10-AF11-4AE9-AF57-A904DC07C226}"/>
              </a:ext>
            </a:extLst>
          </p:cNvPr>
          <p:cNvSpPr txBox="1"/>
          <p:nvPr/>
        </p:nvSpPr>
        <p:spPr>
          <a:xfrm>
            <a:off x="494374" y="409480"/>
            <a:ext cx="1157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1D5A51-A992-4988-A5E4-9449EBB38D01}"/>
              </a:ext>
            </a:extLst>
          </p:cNvPr>
          <p:cNvSpPr txBox="1"/>
          <p:nvPr/>
        </p:nvSpPr>
        <p:spPr>
          <a:xfrm>
            <a:off x="108440" y="93008"/>
            <a:ext cx="512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Multi-View Spatial-Temporal Network for Taxi Demand Prediction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30D0B6C-9292-4628-B043-5BEDE7447188}"/>
              </a:ext>
            </a:extLst>
          </p:cNvPr>
          <p:cNvCxnSpPr>
            <a:cxnSpLocks/>
          </p:cNvCxnSpPr>
          <p:nvPr/>
        </p:nvCxnSpPr>
        <p:spPr>
          <a:xfrm>
            <a:off x="202454" y="409480"/>
            <a:ext cx="5218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42640A5C-3B6D-4F2D-BC5B-8A6DE5A8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27" y="2081425"/>
            <a:ext cx="5581787" cy="2943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FA027CB-2DA9-4BB5-81BC-A9430E7A46B8}"/>
                  </a:ext>
                </a:extLst>
              </p:cNvPr>
              <p:cNvSpPr txBox="1"/>
              <p:nvPr/>
            </p:nvSpPr>
            <p:spPr>
              <a:xfrm>
                <a:off x="6509344" y="2420214"/>
                <a:ext cx="2634656" cy="2179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sz="1200" b="1" dirty="0">
                    <a:solidFill>
                      <a:schemeClr val="accent1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non-overlapping locations: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200" b="0" i="1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200" b="0" i="1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>
                              <a:solidFill>
                                <a:schemeClr val="tx1"/>
                              </a:solidFill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200" dirty="0">
                  <a:solidFill>
                    <a:schemeClr val="tx1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sz="1200" b="1" dirty="0">
                    <a:solidFill>
                      <a:schemeClr val="accent1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intervals: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altLang="zh-CN" sz="1200" i="1"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1200" i="1"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200" i="1"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200" i="1"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i="1"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200" i="1"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effectLst>
                                <a:innerShdw blurRad="63500" dist="50800" dir="162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200" i="1">
                          <a:effectLst>
                            <a:innerShdw blurRad="63500" dist="50800" dir="162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200" b="1" dirty="0">
                  <a:solidFill>
                    <a:schemeClr val="accent1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sz="1200" b="1" dirty="0">
                    <a:solidFill>
                      <a:schemeClr val="accent1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Taxi request: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 dirty="0" err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200" b="1" dirty="0">
                  <a:solidFill>
                    <a:schemeClr val="accent1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sz="1200" b="1" dirty="0">
                    <a:solidFill>
                      <a:schemeClr val="accent1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Demand: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=|{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}|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sz="1200" b="1" dirty="0">
                    <a:solidFill>
                      <a:schemeClr val="accent1"/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Demand prediction problem:</a:t>
                </a:r>
              </a:p>
              <a:p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 the demand at time interval </a:t>
                </a:r>
              </a:p>
              <a:p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+ 1, given the data until time interval t.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FA027CB-2DA9-4BB5-81BC-A9430E7A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344" y="2420214"/>
                <a:ext cx="2634656" cy="2179699"/>
              </a:xfrm>
              <a:prstGeom prst="rect">
                <a:avLst/>
              </a:prstGeom>
              <a:blipFill>
                <a:blip r:embed="rId3"/>
                <a:stretch>
                  <a:fillRect l="-231" r="-694" b="-1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04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5151" y="190315"/>
            <a:ext cx="512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Multi-View Spatial-Temporal Network for Taxi Demand Prediction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199165" y="506787"/>
            <a:ext cx="5218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A6E5813-9A21-4F32-9F72-5BED677AC6B2}"/>
              </a:ext>
            </a:extLst>
          </p:cNvPr>
          <p:cNvSpPr txBox="1"/>
          <p:nvPr/>
        </p:nvSpPr>
        <p:spPr>
          <a:xfrm>
            <a:off x="442906" y="633965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97B64A-5D4B-4EA6-BCBC-F4A646115041}"/>
              </a:ext>
            </a:extLst>
          </p:cNvPr>
          <p:cNvSpPr txBox="1"/>
          <p:nvPr/>
        </p:nvSpPr>
        <p:spPr>
          <a:xfrm>
            <a:off x="628257" y="984714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210CBA-96CA-41A2-AC61-779B4BFFAE94}"/>
              </a:ext>
            </a:extLst>
          </p:cNvPr>
          <p:cNvSpPr txBox="1"/>
          <p:nvPr/>
        </p:nvSpPr>
        <p:spPr>
          <a:xfrm>
            <a:off x="843030" y="1224238"/>
            <a:ext cx="689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 data: 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from 02/01/2017 to 03/19/2017 (47 days);   </a:t>
            </a:r>
            <a:r>
              <a:rPr lang="en-US" altLang="zh-CN" sz="1200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data: 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from 03/20/2017 to 03/26/2017 (7 days).</a:t>
            </a:r>
          </a:p>
          <a:p>
            <a:r>
              <a:rPr lang="en-US" altLang="zh-CN" sz="1200" dirty="0">
                <a:solidFill>
                  <a:srgbClr val="C0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 interval: 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half an hour.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116193-16E0-4F2C-8E52-32FC852F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20" y="2114961"/>
            <a:ext cx="4418545" cy="26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39720" y="1637000"/>
            <a:ext cx="1602880" cy="1428322"/>
            <a:chOff x="349282" y="1809425"/>
            <a:chExt cx="1524649" cy="1524649"/>
          </a:xfrm>
        </p:grpSpPr>
        <p:grpSp>
          <p:nvGrpSpPr>
            <p:cNvPr id="4" name="组合 3"/>
            <p:cNvGrpSpPr/>
            <p:nvPr/>
          </p:nvGrpSpPr>
          <p:grpSpPr>
            <a:xfrm>
              <a:off x="349282" y="1809425"/>
              <a:ext cx="1524649" cy="152464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558453" y="2069810"/>
              <a:ext cx="1106306" cy="113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rgbClr val="234577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+mn-ea"/>
                </a:rPr>
                <a:t>01</a:t>
              </a:r>
              <a:endParaRPr lang="zh-CN" altLang="en-US" sz="5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</a:endParaRPr>
            </a:p>
          </p:txBody>
        </p:sp>
      </p:grpSp>
      <p:cxnSp>
        <p:nvCxnSpPr>
          <p:cNvPr id="10" name="直接连接符 9"/>
          <p:cNvCxnSpPr>
            <a:cxnSpLocks/>
          </p:cNvCxnSpPr>
          <p:nvPr/>
        </p:nvCxnSpPr>
        <p:spPr>
          <a:xfrm>
            <a:off x="2338230" y="1999649"/>
            <a:ext cx="0" cy="7374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484465" y="2134506"/>
            <a:ext cx="6028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27">
        <p:split orient="vert"/>
      </p:transition>
    </mc:Choice>
    <mc:Fallback>
      <p:transition spd="slow" advTm="1027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5151" y="190315"/>
            <a:ext cx="512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Multi-View Spatial-Temporal Network for Taxi Demand Prediction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199165" y="506787"/>
            <a:ext cx="5218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A6E5813-9A21-4F32-9F72-5BED677AC6B2}"/>
              </a:ext>
            </a:extLst>
          </p:cNvPr>
          <p:cNvSpPr txBox="1"/>
          <p:nvPr/>
        </p:nvSpPr>
        <p:spPr>
          <a:xfrm>
            <a:off x="449484" y="709616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CC97B1-BC42-47DA-BF48-7A3331AB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3" y="2649435"/>
            <a:ext cx="3725217" cy="15809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881036-8D06-4072-99BE-84C6A7A63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74" y="2243092"/>
            <a:ext cx="4208528" cy="23936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5AA6D-DA3F-4A65-A9CC-631C11E8D1F2}"/>
              </a:ext>
            </a:extLst>
          </p:cNvPr>
          <p:cNvSpPr txBox="1"/>
          <p:nvPr/>
        </p:nvSpPr>
        <p:spPr>
          <a:xfrm>
            <a:off x="541583" y="1659002"/>
            <a:ext cx="31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Variants of DMVST-Net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9BE994-81E1-44A3-8C59-BAC4EB3AECA5}"/>
              </a:ext>
            </a:extLst>
          </p:cNvPr>
          <p:cNvSpPr txBox="1"/>
          <p:nvPr/>
        </p:nvSpPr>
        <p:spPr>
          <a:xfrm>
            <a:off x="4811674" y="1659002"/>
            <a:ext cx="2294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Different Days</a:t>
            </a:r>
          </a:p>
        </p:txBody>
      </p:sp>
    </p:spTree>
    <p:extLst>
      <p:ext uri="{BB962C8B-B14F-4D97-AF65-F5344CB8AC3E}">
        <p14:creationId xmlns:p14="http://schemas.microsoft.com/office/powerpoint/2010/main" val="203975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cxnSpLocks/>
          </p:cNvCxnSpPr>
          <p:nvPr/>
        </p:nvCxnSpPr>
        <p:spPr>
          <a:xfrm>
            <a:off x="199165" y="506787"/>
            <a:ext cx="18664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6A28488-F9A9-4C8B-AACF-E43853EF242A}"/>
              </a:ext>
            </a:extLst>
          </p:cNvPr>
          <p:cNvSpPr txBox="1"/>
          <p:nvPr/>
        </p:nvSpPr>
        <p:spPr>
          <a:xfrm>
            <a:off x="105151" y="190315"/>
            <a:ext cx="5121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Recent Work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A6586C-4B52-471C-8631-496FD97A8558}"/>
              </a:ext>
            </a:extLst>
          </p:cNvPr>
          <p:cNvSpPr txBox="1"/>
          <p:nvPr/>
        </p:nvSpPr>
        <p:spPr>
          <a:xfrm>
            <a:off x="727906" y="1263710"/>
            <a:ext cx="7781275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KDD2018 - Billion-scale Commodity Embedding for E-commerce Recommendation in Alibaba.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IEEE2018 - Deep and embedded learning approach for traffic flow prediction in urban informatics. </a:t>
            </a:r>
            <a:endParaRPr lang="en-US" altLang="zh-CN" sz="14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3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5151" y="190315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9166" y="513365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9E0A6AF-0F12-465A-AD77-6EE5AE693135}"/>
              </a:ext>
            </a:extLst>
          </p:cNvPr>
          <p:cNvSpPr txBox="1"/>
          <p:nvPr/>
        </p:nvSpPr>
        <p:spPr>
          <a:xfrm>
            <a:off x="767378" y="1323146"/>
            <a:ext cx="3636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visualization, node classification, link prediction.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941A67-658C-4B8B-AB05-C73F0216938B}"/>
              </a:ext>
            </a:extLst>
          </p:cNvPr>
          <p:cNvSpPr txBox="1"/>
          <p:nvPr/>
        </p:nvSpPr>
        <p:spPr>
          <a:xfrm>
            <a:off x="767378" y="1013643"/>
            <a:ext cx="5163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Embed very large information networks into low-dimensional vector spaces.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841185-6EB0-4AD1-980E-31F42057F798}"/>
              </a:ext>
            </a:extLst>
          </p:cNvPr>
          <p:cNvSpPr txBox="1"/>
          <p:nvPr/>
        </p:nvSpPr>
        <p:spPr>
          <a:xfrm>
            <a:off x="767378" y="1632649"/>
            <a:ext cx="253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undirected, directed, and/or weighted.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55CECA-AFE0-4256-BDF9-131DA609886F}"/>
              </a:ext>
            </a:extLst>
          </p:cNvPr>
          <p:cNvSpPr/>
          <p:nvPr/>
        </p:nvSpPr>
        <p:spPr>
          <a:xfrm>
            <a:off x="669354" y="1110584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EE42C3-A682-4B09-AAB7-CCD0C26A2DE5}"/>
              </a:ext>
            </a:extLst>
          </p:cNvPr>
          <p:cNvSpPr/>
          <p:nvPr/>
        </p:nvSpPr>
        <p:spPr>
          <a:xfrm>
            <a:off x="669353" y="1413953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1C623C-D0B6-4B16-99D3-81A753A8319A}"/>
              </a:ext>
            </a:extLst>
          </p:cNvPr>
          <p:cNvSpPr/>
          <p:nvPr/>
        </p:nvSpPr>
        <p:spPr>
          <a:xfrm>
            <a:off x="669352" y="1723455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6F3D10-AF11-4AE9-AF57-A904DC07C226}"/>
              </a:ext>
            </a:extLst>
          </p:cNvPr>
          <p:cNvSpPr txBox="1"/>
          <p:nvPr/>
        </p:nvSpPr>
        <p:spPr>
          <a:xfrm>
            <a:off x="303600" y="661437"/>
            <a:ext cx="1128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A853CF-709E-4B99-BF86-48A07009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94" y="2513811"/>
            <a:ext cx="2806575" cy="17953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994D861-40B5-4AEA-9F26-3B16ED7E02E5}"/>
              </a:ext>
            </a:extLst>
          </p:cNvPr>
          <p:cNvSpPr txBox="1"/>
          <p:nvPr/>
        </p:nvSpPr>
        <p:spPr>
          <a:xfrm>
            <a:off x="767378" y="1939091"/>
            <a:ext cx="2538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 of information network: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0E5BAFB-10F0-4EA9-B330-FD4EB5098044}"/>
              </a:ext>
            </a:extLst>
          </p:cNvPr>
          <p:cNvSpPr/>
          <p:nvPr/>
        </p:nvSpPr>
        <p:spPr>
          <a:xfrm>
            <a:off x="669352" y="2029897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2F2BEE-882B-4DFA-AD95-0FE2CE6A7522}"/>
              </a:ext>
            </a:extLst>
          </p:cNvPr>
          <p:cNvSpPr txBox="1"/>
          <p:nvPr/>
        </p:nvSpPr>
        <p:spPr>
          <a:xfrm>
            <a:off x="4847093" y="2824985"/>
            <a:ext cx="3507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Edges can be undirected, directed, and/or weighted;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E24E56-59FB-45FF-A606-A11AC288A57D}"/>
              </a:ext>
            </a:extLst>
          </p:cNvPr>
          <p:cNvSpPr/>
          <p:nvPr/>
        </p:nvSpPr>
        <p:spPr>
          <a:xfrm>
            <a:off x="4749067" y="2915791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BDABD6-5086-4C54-B482-69B21C1804BD}"/>
              </a:ext>
            </a:extLst>
          </p:cNvPr>
          <p:cNvSpPr txBox="1"/>
          <p:nvPr/>
        </p:nvSpPr>
        <p:spPr>
          <a:xfrm>
            <a:off x="4844454" y="3134488"/>
            <a:ext cx="3507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Vertex 6 and 7 are connected through a strong tie;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2D13432-C3A5-4A5B-8B72-2F85FCA53CEB}"/>
              </a:ext>
            </a:extLst>
          </p:cNvPr>
          <p:cNvSpPr/>
          <p:nvPr/>
        </p:nvSpPr>
        <p:spPr>
          <a:xfrm>
            <a:off x="4746428" y="3225294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04958-C7BF-4BD7-BAFE-297600FE62CE}"/>
              </a:ext>
            </a:extLst>
          </p:cNvPr>
          <p:cNvSpPr txBox="1"/>
          <p:nvPr/>
        </p:nvSpPr>
        <p:spPr>
          <a:xfrm>
            <a:off x="4841816" y="3443989"/>
            <a:ext cx="389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Vertex 5 and 6 should also be placed closely as they share similar neighbors.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67149F-B9CB-47BD-B153-157D2F789F4C}"/>
              </a:ext>
            </a:extLst>
          </p:cNvPr>
          <p:cNvSpPr/>
          <p:nvPr/>
        </p:nvSpPr>
        <p:spPr>
          <a:xfrm>
            <a:off x="4746428" y="3534795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4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5151" y="190315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9166" y="513365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9E0A6AF-0F12-465A-AD77-6EE5AE693135}"/>
              </a:ext>
            </a:extLst>
          </p:cNvPr>
          <p:cNvSpPr txBox="1"/>
          <p:nvPr/>
        </p:nvSpPr>
        <p:spPr>
          <a:xfrm>
            <a:off x="738425" y="2967292"/>
            <a:ext cx="170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proximity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941A67-658C-4B8B-AB05-C73F0216938B}"/>
              </a:ext>
            </a:extLst>
          </p:cNvPr>
          <p:cNvSpPr txBox="1"/>
          <p:nvPr/>
        </p:nvSpPr>
        <p:spPr>
          <a:xfrm>
            <a:off x="738425" y="2051433"/>
            <a:ext cx="155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First-order proximity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55CECA-AFE0-4256-BDF9-131DA609886F}"/>
              </a:ext>
            </a:extLst>
          </p:cNvPr>
          <p:cNvSpPr/>
          <p:nvPr/>
        </p:nvSpPr>
        <p:spPr>
          <a:xfrm>
            <a:off x="643040" y="2151384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EE42C3-A682-4B09-AAB7-CCD0C26A2DE5}"/>
              </a:ext>
            </a:extLst>
          </p:cNvPr>
          <p:cNvSpPr/>
          <p:nvPr/>
        </p:nvSpPr>
        <p:spPr>
          <a:xfrm>
            <a:off x="643040" y="3056569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6F3D10-AF11-4AE9-AF57-A904DC07C226}"/>
              </a:ext>
            </a:extLst>
          </p:cNvPr>
          <p:cNvSpPr txBox="1"/>
          <p:nvPr/>
        </p:nvSpPr>
        <p:spPr>
          <a:xfrm>
            <a:off x="303600" y="661437"/>
            <a:ext cx="1649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4A33530-2B3B-4311-AFAB-1D083282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425" y="990571"/>
            <a:ext cx="2773507" cy="1795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9D6E129-0E46-427F-89EB-D885704892FB}"/>
                  </a:ext>
                </a:extLst>
              </p:cNvPr>
              <p:cNvSpPr txBox="1"/>
              <p:nvPr/>
            </p:nvSpPr>
            <p:spPr>
              <a:xfrm>
                <a:off x="738424" y="2324072"/>
                <a:ext cx="43302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对于由边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连接的每一对顶点，边上的权重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之间的相似度；</a:t>
                </a:r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如果在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之间没有观察到边，则它们的一阶相似度为</a:t>
                </a:r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9D6E129-0E46-427F-89EB-D88570489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24" y="2324072"/>
                <a:ext cx="4330247" cy="646331"/>
              </a:xfrm>
              <a:prstGeom prst="rect">
                <a:avLst/>
              </a:prstGeom>
              <a:blipFill>
                <a:blip r:embed="rId3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4327DCC-150E-445D-A30F-244F048220F8}"/>
                  </a:ext>
                </a:extLst>
              </p:cNvPr>
              <p:cNvSpPr txBox="1"/>
              <p:nvPr/>
            </p:nvSpPr>
            <p:spPr>
              <a:xfrm>
                <a:off x="738424" y="990571"/>
                <a:ext cx="2702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 Network: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1200" i="1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1200" i="1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200" i="1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200" i="1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200" i="1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200" i="1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4327DCC-150E-445D-A30F-244F04822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24" y="990571"/>
                <a:ext cx="27020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3117348B-92F4-4A78-A4C9-214F9FB31C66}"/>
              </a:ext>
            </a:extLst>
          </p:cNvPr>
          <p:cNvSpPr/>
          <p:nvPr/>
        </p:nvSpPr>
        <p:spPr>
          <a:xfrm>
            <a:off x="643040" y="1090522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3883498-AEE8-413F-A92B-202AD3E7ADAE}"/>
                  </a:ext>
                </a:extLst>
              </p:cNvPr>
              <p:cNvSpPr txBox="1"/>
              <p:nvPr/>
            </p:nvSpPr>
            <p:spPr>
              <a:xfrm>
                <a:off x="738425" y="1223776"/>
                <a:ext cx="38985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每个边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是一个有序对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，与权重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𝑢𝑣</m:t>
                        </m:r>
                      </m:sub>
                    </m:sSub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 0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相关联，表示关系的强度； </a:t>
                </a:r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200" i="1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是无向的，则</a:t>
                </a:r>
                <a14:m>
                  <m:oMath xmlns:m="http://schemas.openxmlformats.org/officeDocument/2006/math">
                    <m:r>
                      <a:rPr lang="en-US" altLang="zh-CN" sz="1200" b="0" i="0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)≡(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𝑢𝑣</m:t>
                        </m:r>
                      </m:sub>
                    </m:sSub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𝑣𝑢</m:t>
                        </m:r>
                      </m:sub>
                    </m:sSub>
                  </m:oMath>
                </a14:m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200" i="1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是有向的，则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!=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𝑢𝑣</m:t>
                        </m:r>
                      </m:sub>
                    </m:sSub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!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𝑣𝑢</m:t>
                        </m:r>
                      </m:sub>
                    </m:sSub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3883498-AEE8-413F-A92B-202AD3E7A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25" y="1223776"/>
                <a:ext cx="3898517" cy="830997"/>
              </a:xfrm>
              <a:prstGeom prst="rect">
                <a:avLst/>
              </a:prstGeom>
              <a:blipFill>
                <a:blip r:embed="rId5"/>
                <a:stretch>
                  <a:fillRect t="-735" b="-5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965F826-D0C2-4E30-8ED9-BD0EC8E615C3}"/>
                  </a:ext>
                </a:extLst>
              </p:cNvPr>
              <p:cNvSpPr txBox="1"/>
              <p:nvPr/>
            </p:nvSpPr>
            <p:spPr>
              <a:xfrm>
                <a:off x="738425" y="3262942"/>
                <a:ext cx="4563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zh-CN" altLang="en-US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zh-CN" altLang="en-US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…</m:t>
                    </m:r>
                    <m:r>
                      <a:rPr lang="zh-CN" altLang="en-US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zh-CN" altLang="en-US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 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200" i="1" dirty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|)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与所有其他顶点的一阶相似度，则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之间的二阶相似度 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决定。 </a:t>
                </a:r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如果没有顶点与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都连接，则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之间的二阶相似度为</a:t>
                </a:r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965F826-D0C2-4E30-8ED9-BD0EC8E61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25" y="3262942"/>
                <a:ext cx="4563780" cy="646331"/>
              </a:xfrm>
              <a:prstGeom prst="rect">
                <a:avLst/>
              </a:prstGeom>
              <a:blipFill>
                <a:blip r:embed="rId6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9ADC3CA6-A4D9-473A-8767-0B18A83CF950}"/>
              </a:ext>
            </a:extLst>
          </p:cNvPr>
          <p:cNvSpPr txBox="1"/>
          <p:nvPr/>
        </p:nvSpPr>
        <p:spPr>
          <a:xfrm>
            <a:off x="5793939" y="2900088"/>
            <a:ext cx="3350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之间有边，所以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一阶相似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之间虽然没有边，但是有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个相同的邻居节点，所以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二阶相似。</a:t>
            </a:r>
            <a:endParaRPr lang="en-US" altLang="zh-CN" sz="12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2F703C-4CD1-4FCE-AAF5-6A229237621B}"/>
              </a:ext>
            </a:extLst>
          </p:cNvPr>
          <p:cNvSpPr txBox="1"/>
          <p:nvPr/>
        </p:nvSpPr>
        <p:spPr>
          <a:xfrm>
            <a:off x="738423" y="3909273"/>
            <a:ext cx="3182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Large-scale Information Network Embedding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0CFDAA-DE91-46A2-89E2-ED2211915227}"/>
              </a:ext>
            </a:extLst>
          </p:cNvPr>
          <p:cNvSpPr/>
          <p:nvPr/>
        </p:nvSpPr>
        <p:spPr>
          <a:xfrm>
            <a:off x="643039" y="3998550"/>
            <a:ext cx="95387" cy="95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A16ADA-2040-414E-BF6E-B2126BF2520A}"/>
                  </a:ext>
                </a:extLst>
              </p:cNvPr>
              <p:cNvSpPr txBox="1"/>
              <p:nvPr/>
            </p:nvSpPr>
            <p:spPr>
              <a:xfrm>
                <a:off x="738424" y="4197645"/>
                <a:ext cx="5988009" cy="66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将每个顶点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20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表示成一个低维空间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中的向量，即学习一个函数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zh-CN" altLang="en-US" sz="120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≪</m:t>
                    </m:r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 </a:t>
                </a:r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空间中，顶点之间的一阶相似度和二阶相似度都被保留下来。</a:t>
                </a:r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FA16ADA-2040-414E-BF6E-B2126BF2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24" y="4197645"/>
                <a:ext cx="5988009" cy="662169"/>
              </a:xfrm>
              <a:prstGeom prst="rect">
                <a:avLst/>
              </a:prstGeom>
              <a:blipFill>
                <a:blip r:embed="rId7"/>
                <a:stretch>
                  <a:fillRect t="-926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9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5151" y="190315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9166" y="513365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59DB44-ECE3-402B-A960-C4F6A885F78B}"/>
              </a:ext>
            </a:extLst>
          </p:cNvPr>
          <p:cNvSpPr txBox="1"/>
          <p:nvPr/>
        </p:nvSpPr>
        <p:spPr>
          <a:xfrm>
            <a:off x="303600" y="661437"/>
            <a:ext cx="2715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with First-order Proximity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168D1B-072E-4735-8AFB-F6179689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22" y="1621440"/>
            <a:ext cx="2078160" cy="436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F20494-09A5-43CD-8367-B425625D9B8E}"/>
                  </a:ext>
                </a:extLst>
              </p:cNvPr>
              <p:cNvSpPr txBox="1"/>
              <p:nvPr/>
            </p:nvSpPr>
            <p:spPr>
              <a:xfrm>
                <a:off x="774124" y="1048525"/>
                <a:ext cx="2181083" cy="478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对于无向边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zh-CN" altLang="en-US" sz="1200" i="1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的</m:t>
                    </m:r>
                    <m:r>
                      <a:rPr lang="zh-CN" altLang="en-US" sz="120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顶点</m:t>
                    </m:r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b="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altLang="zh-CN" sz="1200" b="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联合概率：</a:t>
                </a:r>
                <a:endParaRPr lang="en-US" altLang="zh-CN" sz="1200" b="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F20494-09A5-43CD-8367-B425625D9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24" y="1048525"/>
                <a:ext cx="2181083" cy="478785"/>
              </a:xfrm>
              <a:prstGeom prst="rect">
                <a:avLst/>
              </a:prstGeom>
              <a:blipFill>
                <a:blip r:embed="rId3"/>
                <a:stretch>
                  <a:fillRect l="-279" t="-1266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BB13274-CA26-4F7A-86F5-3CB8CA9444BD}"/>
              </a:ext>
            </a:extLst>
          </p:cNvPr>
          <p:cNvSpPr txBox="1"/>
          <p:nvPr/>
        </p:nvSpPr>
        <p:spPr>
          <a:xfrm>
            <a:off x="778010" y="2110732"/>
            <a:ext cx="1172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经验概率：</a:t>
            </a:r>
            <a:endParaRPr lang="en-US" altLang="zh-CN" sz="1200" b="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80912-2958-497C-B561-F623AC9B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22" y="2440435"/>
            <a:ext cx="1099789" cy="2576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96E811-3F7E-4E33-864B-FF2D842F43AC}"/>
              </a:ext>
            </a:extLst>
          </p:cNvPr>
          <p:cNvSpPr txBox="1"/>
          <p:nvPr/>
        </p:nvSpPr>
        <p:spPr>
          <a:xfrm>
            <a:off x="778009" y="2791227"/>
            <a:ext cx="1172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目标函数：</a:t>
            </a:r>
            <a:endParaRPr lang="en-US" altLang="zh-CN" sz="1200" b="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8E5F0C-C11F-4E99-A778-E0E122AC9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823" y="3238747"/>
            <a:ext cx="1810258" cy="2659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84F28B-4A2A-4C7A-B49C-D3F87ECBC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22" y="4235070"/>
            <a:ext cx="1960368" cy="37699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D1603EF-B034-487B-874A-DEE8D6F9CCF5}"/>
              </a:ext>
            </a:extLst>
          </p:cNvPr>
          <p:cNvCxnSpPr>
            <a:cxnSpLocks/>
          </p:cNvCxnSpPr>
          <p:nvPr/>
        </p:nvCxnSpPr>
        <p:spPr>
          <a:xfrm>
            <a:off x="2666952" y="3540842"/>
            <a:ext cx="0" cy="661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FB6B13D-8634-4F07-A1D3-5154BF208019}"/>
                  </a:ext>
                </a:extLst>
              </p:cNvPr>
              <p:cNvSpPr txBox="1"/>
              <p:nvPr/>
            </p:nvSpPr>
            <p:spPr>
              <a:xfrm>
                <a:off x="2765787" y="3731366"/>
                <a:ext cx="27798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用</a:t>
                </a:r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KL</a:t>
                </a: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散度代替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(∙,∙)</m:t>
                    </m:r>
                  </m:oMath>
                </a14:m>
                <a:endParaRPr lang="en-US" altLang="zh-CN" sz="1200" b="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FB6B13D-8634-4F07-A1D3-5154BF208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87" y="3731366"/>
                <a:ext cx="2779815" cy="276999"/>
              </a:xfrm>
              <a:prstGeom prst="rect">
                <a:avLst/>
              </a:prstGeom>
              <a:blipFill>
                <a:blip r:embed="rId7"/>
                <a:stretch>
                  <a:fillRect l="-219" t="-2174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E7B48C96-0252-4786-8B25-F15A23B2F47A}"/>
              </a:ext>
            </a:extLst>
          </p:cNvPr>
          <p:cNvSpPr/>
          <p:nvPr/>
        </p:nvSpPr>
        <p:spPr>
          <a:xfrm>
            <a:off x="5758050" y="4273526"/>
            <a:ext cx="27815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-apple-system"/>
              </a:rPr>
              <a:t>只适用于无向图，不能用于有向图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5151" y="190315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9166" y="513365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59DB44-ECE3-402B-A960-C4F6A885F78B}"/>
              </a:ext>
            </a:extLst>
          </p:cNvPr>
          <p:cNvSpPr txBox="1"/>
          <p:nvPr/>
        </p:nvSpPr>
        <p:spPr>
          <a:xfrm>
            <a:off x="303600" y="661437"/>
            <a:ext cx="2895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with Second-order Proximity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F20494-09A5-43CD-8367-B425625D9B8E}"/>
                  </a:ext>
                </a:extLst>
              </p:cNvPr>
              <p:cNvSpPr txBox="1"/>
              <p:nvPr/>
            </p:nvSpPr>
            <p:spPr>
              <a:xfrm>
                <a:off x="779203" y="1089951"/>
                <a:ext cx="5720269" cy="494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被视为顶点时的表示，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`</m:t>
                        </m:r>
                      </m:sup>
                    </m:sSubSup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被视为特定邻居时的表示。</a:t>
                </a:r>
                <a:endParaRPr lang="en-US" altLang="zh-CN" sz="120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zh-CN" altLang="en-US" sz="120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的邻居的概率为：</a:t>
                </a:r>
                <a:endParaRPr lang="en-US" altLang="zh-CN" sz="1200" b="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F20494-09A5-43CD-8367-B425625D9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03" y="1089951"/>
                <a:ext cx="5720269" cy="494687"/>
              </a:xfrm>
              <a:prstGeom prst="rect">
                <a:avLst/>
              </a:prstGeom>
              <a:blipFill>
                <a:blip r:embed="rId2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BB13274-CA26-4F7A-86F5-3CB8CA9444BD}"/>
              </a:ext>
            </a:extLst>
          </p:cNvPr>
          <p:cNvSpPr txBox="1"/>
          <p:nvPr/>
        </p:nvSpPr>
        <p:spPr>
          <a:xfrm>
            <a:off x="778010" y="2110732"/>
            <a:ext cx="1172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经验概率：</a:t>
            </a:r>
            <a:endParaRPr lang="en-US" altLang="zh-CN" sz="1200" b="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96E811-3F7E-4E33-864B-FF2D842F43AC}"/>
              </a:ext>
            </a:extLst>
          </p:cNvPr>
          <p:cNvSpPr txBox="1"/>
          <p:nvPr/>
        </p:nvSpPr>
        <p:spPr>
          <a:xfrm>
            <a:off x="778010" y="3082393"/>
            <a:ext cx="1172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目标函数：</a:t>
            </a:r>
            <a:endParaRPr lang="en-US" altLang="zh-CN" sz="1200" b="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D1603EF-B034-487B-874A-DEE8D6F9CCF5}"/>
              </a:ext>
            </a:extLst>
          </p:cNvPr>
          <p:cNvCxnSpPr>
            <a:cxnSpLocks/>
          </p:cNvCxnSpPr>
          <p:nvPr/>
        </p:nvCxnSpPr>
        <p:spPr>
          <a:xfrm>
            <a:off x="3120864" y="3839228"/>
            <a:ext cx="0" cy="661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FB6B13D-8634-4F07-A1D3-5154BF208019}"/>
                  </a:ext>
                </a:extLst>
              </p:cNvPr>
              <p:cNvSpPr txBox="1"/>
              <p:nvPr/>
            </p:nvSpPr>
            <p:spPr>
              <a:xfrm>
                <a:off x="3201552" y="3997598"/>
                <a:ext cx="27798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用</a:t>
                </a:r>
                <a:r>
                  <a:rPr lang="en-US" altLang="zh-CN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KL</a:t>
                </a:r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散度代替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(∙,∙)</m:t>
                    </m:r>
                  </m:oMath>
                </a14:m>
                <a:endParaRPr lang="en-US" altLang="zh-CN" sz="1200" b="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FB6B13D-8634-4F07-A1D3-5154BF208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52" y="3997598"/>
                <a:ext cx="2779815" cy="276999"/>
              </a:xfrm>
              <a:prstGeom prst="rect">
                <a:avLst/>
              </a:prstGeom>
              <a:blipFill>
                <a:blip r:embed="rId3"/>
                <a:stretch>
                  <a:fillRect t="-4444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E7B48C96-0252-4786-8B25-F15A23B2F47A}"/>
              </a:ext>
            </a:extLst>
          </p:cNvPr>
          <p:cNvSpPr/>
          <p:nvPr/>
        </p:nvSpPr>
        <p:spPr>
          <a:xfrm>
            <a:off x="6557328" y="4577013"/>
            <a:ext cx="20890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-apple-system"/>
              </a:rPr>
              <a:t>可以用于有向图和无向图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04D440-77ED-471B-91EA-3F9FEFF95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902" y="1583843"/>
            <a:ext cx="2252540" cy="5276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450CE4-5A23-4CA5-A4D9-9AB8E0A8B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03" y="3457476"/>
            <a:ext cx="1937238" cy="3636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0DE7563-E7F9-4C0D-91DA-55B73FCB3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638" y="4500923"/>
            <a:ext cx="2088386" cy="452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824F073-5B3E-465C-B7D9-2926864EF635}"/>
                  </a:ext>
                </a:extLst>
              </p:cNvPr>
              <p:cNvSpPr txBox="1"/>
              <p:nvPr/>
            </p:nvSpPr>
            <p:spPr>
              <a:xfrm>
                <a:off x="982183" y="2718209"/>
                <a:ext cx="4724594" cy="301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b="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是顶点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b="0" dirty="0"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的出度，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200" b="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200" b="0" i="1" smtClean="0">
                                <a:effectLst>
                                  <a:innerShdw blurRad="63500" dist="50800" dir="16200000">
                                    <a:prstClr val="black">
                                      <a:alpha val="50000"/>
                                    </a:prstClr>
                                  </a:inn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effectLst>
                                  <a:innerShdw blurRad="63500" dist="50800" dir="16200000">
                                    <a:prstClr val="black">
                                      <a:alpha val="50000"/>
                                    </a:prstClr>
                                  </a:inn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effectLst>
                                  <a:innerShdw blurRad="63500" dist="50800" dir="16200000">
                                    <a:prstClr val="black">
                                      <a:alpha val="50000"/>
                                    </a:prstClr>
                                  </a:innerShdw>
                                </a:effectLst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altLang="zh-CN" sz="1200" b="0" i="0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.</m:t>
                    </m:r>
                  </m:oMath>
                </a14:m>
                <a:endParaRPr lang="en-US" altLang="zh-CN" sz="1200" b="0" dirty="0"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824F073-5B3E-465C-B7D9-2926864EF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83" y="2718209"/>
                <a:ext cx="4724594" cy="301878"/>
              </a:xfrm>
              <a:prstGeom prst="rect">
                <a:avLst/>
              </a:prstGeom>
              <a:blipFill>
                <a:blip r:embed="rId7"/>
                <a:stretch>
                  <a:fillRect t="-89796" b="-14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25AD5C52-596F-47AD-8829-127F9E7FB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3903" y="2331867"/>
            <a:ext cx="1207140" cy="2738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37C790C-DCDA-475B-A08A-7CFCA3E6DD1A}"/>
                  </a:ext>
                </a:extLst>
              </p:cNvPr>
              <p:cNvSpPr/>
              <p:nvPr/>
            </p:nvSpPr>
            <p:spPr>
              <a:xfrm>
                <a:off x="4497716" y="3500808"/>
                <a:ext cx="237853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>
                    <a:solidFill>
                      <a:srgbClr val="40404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设置为顶点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</m:oMath>
                </a14:m>
                <a:r>
                  <a:rPr lang="zh-CN" altLang="en-US" sz="1200" dirty="0">
                    <a:solidFill>
                      <a:srgbClr val="40404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的度数，即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200" i="1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b="0" i="1" smtClean="0">
                        <a:effectLst>
                          <a:innerShdw blurRad="63500" dist="50800" dir="162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200" i="1" dirty="0">
                            <a:effectLst>
                              <a:innerShdw blurRad="63500" dist="50800" dir="162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37C790C-DCDA-475B-A08A-7CFCA3E6D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16" y="3500808"/>
                <a:ext cx="2378536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44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5151" y="190315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9166" y="513365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B4C1DF2-2E35-4D57-8C48-16BDBD228D0D}"/>
              </a:ext>
            </a:extLst>
          </p:cNvPr>
          <p:cNvSpPr/>
          <p:nvPr/>
        </p:nvSpPr>
        <p:spPr>
          <a:xfrm>
            <a:off x="608504" y="1281589"/>
            <a:ext cx="5976492" cy="1290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方法一：采用分别训练一阶相似度模型和二阶相似度模型，然后将学习的两个向量表示连接成一个更长的向量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方法二：共同训练一阶相似度和二阶相似度的目标函数（比较复杂，文章中没有实现）。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03600" y="661437"/>
            <a:ext cx="418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Combining first-order and second-order proximities</a:t>
            </a:r>
          </a:p>
        </p:txBody>
      </p:sp>
    </p:spTree>
    <p:extLst>
      <p:ext uri="{BB962C8B-B14F-4D97-AF65-F5344CB8AC3E}">
        <p14:creationId xmlns:p14="http://schemas.microsoft.com/office/powerpoint/2010/main" val="413271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222" y="7294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4237" y="39599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B4C1DF2-2E35-4D57-8C48-16BDBD228D0D}"/>
                  </a:ext>
                </a:extLst>
              </p:cNvPr>
              <p:cNvSpPr/>
              <p:nvPr/>
            </p:nvSpPr>
            <p:spPr>
              <a:xfrm>
                <a:off x="879868" y="903661"/>
                <a:ext cx="7190210" cy="332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根据每个边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𝑗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的噪声分布对多个负边进行采样，为每个边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𝑗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指定了目标函数：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B4C1DF2-2E35-4D57-8C48-16BDBD228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68" y="903661"/>
                <a:ext cx="7190210" cy="332783"/>
              </a:xfrm>
              <a:prstGeom prst="rect">
                <a:avLst/>
              </a:prstGeom>
              <a:blipFill>
                <a:blip r:embed="rId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17213" y="406314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Optimization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2DB648-D188-496B-93A4-7366F7160B4F}"/>
              </a:ext>
            </a:extLst>
          </p:cNvPr>
          <p:cNvSpPr txBox="1"/>
          <p:nvPr/>
        </p:nvSpPr>
        <p:spPr>
          <a:xfrm>
            <a:off x="884797" y="67338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负采样</a:t>
            </a:r>
            <a:endParaRPr lang="en-US" altLang="zh-CN" sz="1200" b="1" dirty="0">
              <a:solidFill>
                <a:srgbClr val="234577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7A20B0-8D03-4636-B6AD-11F973EB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18" y="1269521"/>
            <a:ext cx="2769514" cy="441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1AD34B5-8E1E-4A19-B7C0-52B9ADA9EDAE}"/>
                  </a:ext>
                </a:extLst>
              </p:cNvPr>
              <p:cNvSpPr/>
              <p:nvPr/>
            </p:nvSpPr>
            <p:spPr>
              <a:xfrm>
                <a:off x="1073378" y="1751684"/>
                <a:ext cx="7190210" cy="603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𝜎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函数。</a:t>
                </a:r>
                <a:endPara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1AD34B5-8E1E-4A19-B7C0-52B9ADA9E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78" y="1751684"/>
                <a:ext cx="7190210" cy="603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FE136A5F-0C01-4798-81F2-33084B002559}"/>
              </a:ext>
            </a:extLst>
          </p:cNvPr>
          <p:cNvSpPr txBox="1"/>
          <p:nvPr/>
        </p:nvSpPr>
        <p:spPr>
          <a:xfrm>
            <a:off x="879868" y="21493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边采样</a:t>
            </a:r>
            <a:endParaRPr lang="en-US" altLang="zh-CN" sz="1200" b="1" dirty="0">
              <a:solidFill>
                <a:srgbClr val="234577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9642E-5671-4D27-859D-AA3811F6ADFC}"/>
              </a:ext>
            </a:extLst>
          </p:cNvPr>
          <p:cNvSpPr/>
          <p:nvPr/>
        </p:nvSpPr>
        <p:spPr>
          <a:xfrm>
            <a:off x="879868" y="2395407"/>
            <a:ext cx="7190210" cy="115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采用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异步随机梯度下降算法</a:t>
            </a:r>
            <a:r>
              <a: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ASGD</a:t>
            </a:r>
            <a:r>
              <a: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优化上述目标函数；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为找到合适的学习率，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将有权边缘展开为多个无权边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：先在网络中，对边进行采样，采样的概率与边的权重成正比；再将采样后的边展开成无权边。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采用了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别名抽样法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，根据权重在网络中对边进行采样。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CEF7F5-2369-451C-85AA-7B2AB0489F9F}"/>
              </a:ext>
            </a:extLst>
          </p:cNvPr>
          <p:cNvSpPr txBox="1"/>
          <p:nvPr/>
        </p:nvSpPr>
        <p:spPr>
          <a:xfrm>
            <a:off x="879868" y="36688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时间复杂度</a:t>
            </a:r>
            <a:endParaRPr lang="en-US" altLang="zh-CN" sz="1200" b="1" dirty="0">
              <a:solidFill>
                <a:srgbClr val="234577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EC9C01F-9853-454B-8D33-1B5176A19A82}"/>
                  </a:ext>
                </a:extLst>
              </p:cNvPr>
              <p:cNvSpPr/>
              <p:nvPr/>
            </p:nvSpPr>
            <p:spPr>
              <a:xfrm>
                <a:off x="879868" y="3925960"/>
                <a:ext cx="5478172" cy="1163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别名抽样法采样一个边需要的时间为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(1)</m:t>
                    </m:r>
                  </m:oMath>
                </a14:m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endPara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负采样的优化需要的</a:t>
                </a:r>
                <a14:m>
                  <m:oMath xmlns:m="http://schemas.openxmlformats.org/officeDocument/2006/math">
                    <m:r>
                      <a:rPr lang="zh-CN" altLang="en-US" sz="12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时间</m:t>
                    </m:r>
                    <m:r>
                      <a:rPr lang="zh-CN" altLang="en-US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为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𝐾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+ 1))</m:t>
                    </m:r>
                  </m:oMath>
                </a14:m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，其中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是负样本的数量；</a:t>
                </a:r>
                <a:endPara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总体上每个步骤需要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2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𝑑𝐾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时间；</a:t>
                </a:r>
                <a:endPara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整体时间复杂度为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2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𝑑𝐾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|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𝐸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|)</m:t>
                    </m:r>
                  </m:oMath>
                </a14:m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EC9C01F-9853-454B-8D33-1B5176A19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68" y="3925960"/>
                <a:ext cx="5478172" cy="1163780"/>
              </a:xfrm>
              <a:prstGeom prst="rect">
                <a:avLst/>
              </a:prstGeom>
              <a:blipFill>
                <a:blip r:embed="rId5"/>
                <a:stretch>
                  <a:fillRect b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9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0222" y="7294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LINE: Large-scale Information Network Embedding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94237" y="395992"/>
            <a:ext cx="44377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51FD543-783C-4724-B900-BAAD64D93C6D}"/>
              </a:ext>
            </a:extLst>
          </p:cNvPr>
          <p:cNvSpPr txBox="1"/>
          <p:nvPr/>
        </p:nvSpPr>
        <p:spPr>
          <a:xfrm>
            <a:off x="362638" y="407969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9642E-5671-4D27-859D-AA3811F6ADFC}"/>
              </a:ext>
            </a:extLst>
          </p:cNvPr>
          <p:cNvSpPr/>
          <p:nvPr/>
        </p:nvSpPr>
        <p:spPr>
          <a:xfrm>
            <a:off x="781732" y="883843"/>
            <a:ext cx="2510765" cy="334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语言网络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社交网络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1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引用网络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80D64F-1CA1-44E2-807C-FAE8C28C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57" y="1284128"/>
            <a:ext cx="7348799" cy="16839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0D01D9-11FD-420C-A5F7-A35980055145}"/>
              </a:ext>
            </a:extLst>
          </p:cNvPr>
          <p:cNvSpPr txBox="1"/>
          <p:nvPr/>
        </p:nvSpPr>
        <p:spPr>
          <a:xfrm>
            <a:off x="642537" y="668548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Data Sets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6B02D2-2CF3-4ABE-8FB1-901A2BE754AB}"/>
              </a:ext>
            </a:extLst>
          </p:cNvPr>
          <p:cNvSpPr/>
          <p:nvPr/>
        </p:nvSpPr>
        <p:spPr>
          <a:xfrm>
            <a:off x="804757" y="3411128"/>
            <a:ext cx="7553122" cy="1721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 factorization (GF)</a:t>
            </a:r>
            <a:r>
              <a: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只适用于无向网络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DeepWalk</a:t>
            </a:r>
            <a:r>
              <a: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只适用于无权边，仅利用二阶相似度；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LINE-SGD</a:t>
            </a:r>
            <a:r>
              <a: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没有经过模型优化的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算法；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经过模型优化后的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算法；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 (1st+2nd)</a:t>
            </a:r>
            <a:r>
              <a:rPr lang="zh-CN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同时考虑一阶相似度和二阶相似度。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007422-7607-40C3-8003-B300890B3578}"/>
              </a:ext>
            </a:extLst>
          </p:cNvPr>
          <p:cNvSpPr txBox="1"/>
          <p:nvPr/>
        </p:nvSpPr>
        <p:spPr>
          <a:xfrm>
            <a:off x="642537" y="3089729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2345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Compared Algorithms</a:t>
            </a:r>
          </a:p>
        </p:txBody>
      </p:sp>
    </p:spTree>
    <p:extLst>
      <p:ext uri="{BB962C8B-B14F-4D97-AF65-F5344CB8AC3E}">
        <p14:creationId xmlns:p14="http://schemas.microsoft.com/office/powerpoint/2010/main" val="377447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国家奖学金答辩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28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常用1">
      <a:majorFont>
        <a:latin typeface="Arial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5688</TotalTime>
  <Words>1537</Words>
  <Application>Microsoft Office PowerPoint</Application>
  <PresentationFormat>全屏显示(16:9)</PresentationFormat>
  <Paragraphs>148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-apple-system</vt:lpstr>
      <vt:lpstr>等线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熊猫哒哒</dc:creator>
  <cp:lastModifiedBy>小西柚</cp:lastModifiedBy>
  <cp:revision>280</cp:revision>
  <dcterms:created xsi:type="dcterms:W3CDTF">2016-10-06T08:10:00Z</dcterms:created>
  <dcterms:modified xsi:type="dcterms:W3CDTF">2020-06-12T02:41:18Z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